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1"/>
  </p:notesMasterIdLst>
  <p:sldIdLst>
    <p:sldId id="256" r:id="rId2"/>
    <p:sldId id="257" r:id="rId3"/>
    <p:sldId id="258" r:id="rId4"/>
    <p:sldId id="259" r:id="rId5"/>
    <p:sldId id="263" r:id="rId6"/>
    <p:sldId id="264" r:id="rId7"/>
    <p:sldId id="260"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E848B-5602-7A4E-886A-DC0570577D95}" type="datetimeFigureOut">
              <a:rPr lang="en-US" smtClean="0"/>
              <a:t>3/9/24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00779-FEB5-2B4A-9238-66FB261CF12A}" type="slidenum">
              <a:rPr lang="en-US" smtClean="0"/>
              <a:t>‹#›</a:t>
            </a:fld>
            <a:endParaRPr lang="en-US"/>
          </a:p>
        </p:txBody>
      </p:sp>
    </p:spTree>
    <p:extLst>
      <p:ext uri="{BB962C8B-B14F-4D97-AF65-F5344CB8AC3E}">
        <p14:creationId xmlns:p14="http://schemas.microsoft.com/office/powerpoint/2010/main" val="309781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00779-FEB5-2B4A-9238-66FB261CF12A}" type="slidenum">
              <a:rPr lang="en-US" smtClean="0"/>
              <a:t>1</a:t>
            </a:fld>
            <a:endParaRPr lang="en-US"/>
          </a:p>
        </p:txBody>
      </p:sp>
    </p:spTree>
    <p:extLst>
      <p:ext uri="{BB962C8B-B14F-4D97-AF65-F5344CB8AC3E}">
        <p14:creationId xmlns:p14="http://schemas.microsoft.com/office/powerpoint/2010/main" val="304880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3/9/24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456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3/9/24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082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3/9/24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243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3/9/24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766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3/9/24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696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3/9/24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34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3/9/24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947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3/9/24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180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3/9/24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6950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3/9/24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2359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3/9/24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0925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3/9/24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2344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7" name="Rectangle 1056">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sign a sophisticated and technical infographic tailored for a data analyst audience, focusing on predictive modeling for Alpha Steel. This infographic should delve into advanced aspects such as sophisticated data analytics techniques, machine learning model selection criteria, feature engineering for industrial datasets, evaluation using complex metrics beyond accuracy and precision (like ROC-AUC, F1 score), and the application of predictive models in optimizing steel production efficiency. Include visual elements that resonate with data science and analytics, such as charts, algorithms, code snippets, and statistical models, while ensuring an industrial backdrop with elements like circuit boards, digital interfaces, and machinery to tie back to Alpha Steel's operations. The infographic must be visually compelling and structured for clarity, making it suitable for inclusion in a technical presentation.">
            <a:extLst>
              <a:ext uri="{FF2B5EF4-FFF2-40B4-BE49-F238E27FC236}">
                <a16:creationId xmlns:a16="http://schemas.microsoft.com/office/drawing/2014/main" id="{CC421B5D-C90E-0CDC-BD77-7B5D12F36420}"/>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1658" b="36139"/>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1557BC-C52C-EC36-AB69-15117B80861A}"/>
              </a:ext>
            </a:extLst>
          </p:cNvPr>
          <p:cNvSpPr>
            <a:spLocks noGrp="1"/>
          </p:cNvSpPr>
          <p:nvPr>
            <p:ph type="ctrTitle"/>
          </p:nvPr>
        </p:nvSpPr>
        <p:spPr>
          <a:xfrm>
            <a:off x="1097280" y="758952"/>
            <a:ext cx="10058400" cy="3566160"/>
          </a:xfrm>
        </p:spPr>
        <p:txBody>
          <a:bodyPr vert="horz" lIns="91440" tIns="45720" rIns="91440" bIns="45720" rtlCol="0">
            <a:normAutofit/>
          </a:bodyPr>
          <a:lstStyle/>
          <a:p>
            <a:br>
              <a:rPr lang="en-US" sz="6200" b="1" kern="1200">
                <a:solidFill>
                  <a:srgbClr val="FFFFFF"/>
                </a:solidFill>
                <a:latin typeface="ACADEMY ENGRAVED LET PLAIN:1.0" panose="02000000000000000000" pitchFamily="2" charset="0"/>
              </a:rPr>
            </a:br>
            <a:br>
              <a:rPr lang="en-US" sz="6200" b="1" kern="1200">
                <a:solidFill>
                  <a:srgbClr val="FFFFFF"/>
                </a:solidFill>
                <a:latin typeface="ACADEMY ENGRAVED LET PLAIN:1.0" panose="02000000000000000000" pitchFamily="2" charset="0"/>
              </a:rPr>
            </a:br>
            <a:r>
              <a:rPr lang="en-US" sz="6200" b="0" kern="1200">
                <a:solidFill>
                  <a:srgbClr val="FFFFFF"/>
                </a:solidFill>
                <a:latin typeface="ACADEMY ENGRAVED LET PLAIN:1.0" panose="02000000000000000000" pitchFamily="2" charset="0"/>
              </a:rPr>
              <a:t>Predictive Modeling for Alpha Steel</a:t>
            </a:r>
          </a:p>
        </p:txBody>
      </p:sp>
      <p:sp>
        <p:nvSpPr>
          <p:cNvPr id="3" name="Subtitle 2">
            <a:extLst>
              <a:ext uri="{FF2B5EF4-FFF2-40B4-BE49-F238E27FC236}">
                <a16:creationId xmlns:a16="http://schemas.microsoft.com/office/drawing/2014/main" id="{D6507A53-7CA1-07B8-0D3A-E424532E072E}"/>
              </a:ext>
            </a:extLst>
          </p:cNvPr>
          <p:cNvSpPr>
            <a:spLocks noGrp="1"/>
          </p:cNvSpPr>
          <p:nvPr>
            <p:ph type="subTitle" idx="1"/>
          </p:nvPr>
        </p:nvSpPr>
        <p:spPr>
          <a:xfrm>
            <a:off x="1100051" y="4645152"/>
            <a:ext cx="10058400" cy="1143000"/>
          </a:xfrm>
        </p:spPr>
        <p:txBody>
          <a:bodyPr vert="horz" lIns="91440" tIns="45720" rIns="91440" bIns="45720" rtlCol="0">
            <a:normAutofit/>
          </a:bodyPr>
          <a:lstStyle/>
          <a:p>
            <a:pPr>
              <a:lnSpc>
                <a:spcPct val="110000"/>
              </a:lnSpc>
            </a:pPr>
            <a:r>
              <a:rPr lang="en-US" sz="1700" b="1" cap="all">
                <a:solidFill>
                  <a:srgbClr val="FFFFFF"/>
                </a:solidFill>
                <a:latin typeface="ACADEMY ENGRAVED LET PLAIN:1.0" panose="02000000000000000000" pitchFamily="2" charset="0"/>
                <a:ea typeface="+mj-ea"/>
                <a:cs typeface="+mj-cs"/>
              </a:rPr>
              <a:t>Key Factors Influencing Client Satisfaction in Steel Manufacturing</a:t>
            </a:r>
          </a:p>
          <a:p>
            <a:pPr>
              <a:lnSpc>
                <a:spcPct val="110000"/>
              </a:lnSpc>
            </a:pPr>
            <a:r>
              <a:rPr lang="en-US" sz="1700" b="1" cap="all">
                <a:solidFill>
                  <a:srgbClr val="FFFFFF"/>
                </a:solidFill>
                <a:latin typeface="ACADEMY ENGRAVED LET PLAIN:1.0" panose="02000000000000000000" pitchFamily="2" charset="0"/>
                <a:ea typeface="+mj-ea"/>
                <a:cs typeface="+mj-cs"/>
              </a:rPr>
              <a:t>Tumma Karthikeyan</a:t>
            </a:r>
          </a:p>
        </p:txBody>
      </p:sp>
      <p:cxnSp>
        <p:nvCxnSpPr>
          <p:cNvPr id="1059" name="Straight Connector 1058">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1"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168938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4" name="Rectangle 207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27989-8F3C-B108-8920-C41BB1C0D597}"/>
              </a:ext>
            </a:extLst>
          </p:cNvPr>
          <p:cNvSpPr>
            <a:spLocks noGrp="1"/>
          </p:cNvSpPr>
          <p:nvPr>
            <p:ph type="title"/>
          </p:nvPr>
        </p:nvSpPr>
        <p:spPr>
          <a:xfrm>
            <a:off x="477078" y="516836"/>
            <a:ext cx="3100136" cy="1960234"/>
          </a:xfrm>
        </p:spPr>
        <p:txBody>
          <a:bodyPr>
            <a:normAutofit/>
          </a:bodyPr>
          <a:lstStyle/>
          <a:p>
            <a:r>
              <a:rPr lang="en-IN" sz="4000" b="1" i="0" u="none" strike="noStrike">
                <a:solidFill>
                  <a:srgbClr val="3F5B60"/>
                </a:solidFill>
                <a:effectLst/>
                <a:latin typeface="ACADEMY ENGRAVED LET PLAIN:1.0" panose="02000000000000000000" pitchFamily="2" charset="0"/>
              </a:rPr>
              <a:t>Project Introduction</a:t>
            </a:r>
            <a:endParaRPr lang="en-US" sz="4000">
              <a:solidFill>
                <a:srgbClr val="3F5B60"/>
              </a:solidFill>
              <a:latin typeface="ACADEMY ENGRAVED LET PLAIN:1.0" panose="02000000000000000000" pitchFamily="2" charset="0"/>
            </a:endParaRPr>
          </a:p>
        </p:txBody>
      </p:sp>
      <p:cxnSp>
        <p:nvCxnSpPr>
          <p:cNvPr id="2076" name="Straight Connector 207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703FF-ADC4-66D1-93E3-79319340C8D4}"/>
              </a:ext>
            </a:extLst>
          </p:cNvPr>
          <p:cNvSpPr>
            <a:spLocks noGrp="1"/>
          </p:cNvSpPr>
          <p:nvPr>
            <p:ph idx="1"/>
          </p:nvPr>
        </p:nvSpPr>
        <p:spPr>
          <a:xfrm>
            <a:off x="492371" y="2790855"/>
            <a:ext cx="3084844" cy="3311766"/>
          </a:xfrm>
        </p:spPr>
        <p:txBody>
          <a:bodyPr>
            <a:normAutofit/>
          </a:bodyPr>
          <a:lstStyle/>
          <a:p>
            <a:pPr marL="0" indent="0">
              <a:spcBef>
                <a:spcPct val="0"/>
              </a:spcBef>
              <a:buNone/>
            </a:pPr>
            <a:r>
              <a:rPr lang="en-IN" sz="1600" spc="-50" dirty="0">
                <a:latin typeface="ACADEMY ENGRAVED LET PLAIN:1.0" panose="02000000000000000000" pitchFamily="2" charset="0"/>
                <a:ea typeface="+mj-ea"/>
                <a:cs typeface="+mj-cs"/>
              </a:rPr>
              <a:t>Analyze Alpha Steel’s operations and customer engagement to identify strengths and areas for improvement.</a:t>
            </a:r>
          </a:p>
          <a:p>
            <a:pPr marL="0" indent="0">
              <a:spcBef>
                <a:spcPct val="0"/>
              </a:spcBef>
              <a:buNone/>
            </a:pPr>
            <a:endParaRPr lang="en-IN" sz="1600" spc="-50" dirty="0">
              <a:latin typeface="ACADEMY ENGRAVED LET PLAIN:1.0" panose="02000000000000000000" pitchFamily="2" charset="0"/>
              <a:ea typeface="+mj-ea"/>
              <a:cs typeface="+mj-cs"/>
            </a:endParaRPr>
          </a:p>
          <a:p>
            <a:pPr marL="0" indent="0">
              <a:spcBef>
                <a:spcPct val="0"/>
              </a:spcBef>
              <a:buNone/>
            </a:pPr>
            <a:r>
              <a:rPr lang="en-IN" sz="1600" spc="-50" dirty="0">
                <a:latin typeface="ACADEMY ENGRAVED LET PLAIN:1.0" panose="02000000000000000000" pitchFamily="2" charset="0"/>
                <a:ea typeface="+mj-ea"/>
                <a:cs typeface="+mj-cs"/>
              </a:rPr>
              <a:t> The goal is to understand how digital transformation impacts client satisfaction within the Alpha steel industry.</a:t>
            </a:r>
          </a:p>
          <a:p>
            <a:endParaRPr lang="en-US" sz="1600" dirty="0">
              <a:latin typeface="ACADEMY ENGRAVED LET PLAIN:1.0" panose="02000000000000000000" pitchFamily="2" charset="0"/>
            </a:endParaRPr>
          </a:p>
        </p:txBody>
      </p:sp>
      <p:pic>
        <p:nvPicPr>
          <p:cNvPr id="2058" name="Picture 10" descr="Design a landscape-oriented, visually compelling infographic that explores the analysis of Alpha Steel's operations and customer engagement, emphasizing the impact of digital transformation on client satisfaction in the steel industry. This infographic should highlight the integration of digital solutions like AI, machine learning, and blockchain for supply chain transparency, personalized customer experiences, feedback loops for continuous improvement, and digital platforms enhancing customer support. Incorporate imagery that symbolizes technological innovation, customer feedback, and the blend of digital and physical processes within the steel industry. Ensure the infographic effectively communicates the project's goals and insights, tailored for an audience interested in technological advancements and superior customer service in the steel sector.">
            <a:extLst>
              <a:ext uri="{FF2B5EF4-FFF2-40B4-BE49-F238E27FC236}">
                <a16:creationId xmlns:a16="http://schemas.microsoft.com/office/drawing/2014/main" id="{EF6EF73D-4D2B-35DA-70C3-4BA67F98E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43" r="16146" b="1"/>
          <a:stretch/>
        </p:blipFill>
        <p:spPr bwMode="auto">
          <a:xfrm>
            <a:off x="4080728"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raft another detailed and visually compelling infographic that explores the analysis of Alpha Steel's operations and customer engagement, with an emphasis on the impact of digital transformation on client satisfaction in the steel industry. This new infographic should expand on themes such as the integration of advanced digital solutions (AI, machine learning, blockchain for supply chain transparency), personalized customer experiences, feedback loops for continuous improvement, and the role of digital platforms in enhancing customer support and engagement. Incorporate symbols and imagery that represent technological innovation, customer feedback mechanisms, and the seamless integration of digital and physical processes in the steel industry. The design should effectively communicate the project's objectives and findings to an audience interested in technological advancements and customer service excellence within the steel sector.">
            <a:extLst>
              <a:ext uri="{FF2B5EF4-FFF2-40B4-BE49-F238E27FC236}">
                <a16:creationId xmlns:a16="http://schemas.microsoft.com/office/drawing/2014/main" id="{22270DB7-C029-DB78-00D4-E6D693DA396F}"/>
              </a:ext>
            </a:extLst>
          </p:cNvPr>
          <p:cNvSpPr>
            <a:spLocks noChangeAspect="1" noChangeArrowheads="1"/>
          </p:cNvSpPr>
          <p:nvPr/>
        </p:nvSpPr>
        <p:spPr bwMode="auto">
          <a:xfrm>
            <a:off x="4135438" y="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raft another detailed and visually compelling infographic that explores the analysis of Alpha Steel's operations and customer engagement, with an emphasis on the impact of digital transformation on client satisfaction in the steel industry. This new infographic should expand on themes such as the integration of advanced digital solutions (AI, machine learning, blockchain for supply chain transparency), personalized customer experiences, feedback loops for continuous improvement, and the role of digital platforms in enhancing customer support and engagement. Incorporate symbols and imagery that represent technological innovation, customer feedback mechanisms, and the seamless integration of digital and physical processes in the steel industry. The design should effectively communicate the project's objectives and findings to an audience interested in technological advancements and customer service excellence within the steel sector.">
            <a:extLst>
              <a:ext uri="{FF2B5EF4-FFF2-40B4-BE49-F238E27FC236}">
                <a16:creationId xmlns:a16="http://schemas.microsoft.com/office/drawing/2014/main" id="{543DF2FD-36EA-90B0-BF48-CC88B80A6868}"/>
              </a:ext>
            </a:extLst>
          </p:cNvPr>
          <p:cNvSpPr>
            <a:spLocks noChangeAspect="1" noChangeArrowheads="1"/>
          </p:cNvSpPr>
          <p:nvPr/>
        </p:nvSpPr>
        <p:spPr bwMode="auto">
          <a:xfrm>
            <a:off x="4287838" y="15240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sign a landscape-oriented, visually compelling infographic that explores the analysis of Alpha Steel's operations and customer engagement, emphasizing the impact of digital transformation on client satisfaction in the steel industry. This infographic should highlight the integration of digital solutions like AI, machine learning, and blockchain for supply chain transparency, personalized customer experiences, feedback loops for continuous improvement, and digital platforms enhancing customer support. Incorporate imagery that symbolizes technological innovation, customer feedback, and the blend of digital and physical processes within the steel industry. Ensure the infographic effectively communicates the project's goals and insights, tailored for an audience interested in technological advancements and superior customer service in the steel sector.">
            <a:extLst>
              <a:ext uri="{FF2B5EF4-FFF2-40B4-BE49-F238E27FC236}">
                <a16:creationId xmlns:a16="http://schemas.microsoft.com/office/drawing/2014/main" id="{3E37554A-9E69-394C-9697-C9614E568545}"/>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esign a landscape-oriented, visually compelling infographic that explores the analysis of Alpha Steel's operations and customer engagement, emphasizing the impact of digital transformation on client satisfaction in the steel industry. This infographic should highlight the integration of digital solutions like AI, machine learning, and blockchain for supply chain transparency, personalized customer experiences, feedback loops for continuous improvement, and digital platforms enhancing customer support. Incorporate imagery that symbolizes technological innovation, customer feedback, and the blend of digital and physical processes within the steel industry. Ensure the infographic effectively communicates the project's goals and insights, tailored for an audience interested in technological advancements and superior customer service in the steel sector.">
            <a:extLst>
              <a:ext uri="{FF2B5EF4-FFF2-40B4-BE49-F238E27FC236}">
                <a16:creationId xmlns:a16="http://schemas.microsoft.com/office/drawing/2014/main" id="{8AA070A7-6460-B03B-0BBD-AF82E2D88F9D}"/>
              </a:ext>
            </a:extLst>
          </p:cNvPr>
          <p:cNvSpPr>
            <a:spLocks noChangeAspect="1" noChangeArrowheads="1"/>
          </p:cNvSpPr>
          <p:nvPr/>
        </p:nvSpPr>
        <p:spPr bwMode="auto">
          <a:xfrm>
            <a:off x="247650" y="15240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051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521287F-4FA2-5C54-45EC-714E06033559}"/>
              </a:ext>
            </a:extLst>
          </p:cNvPr>
          <p:cNvPicPr>
            <a:picLocks noChangeAspect="1"/>
          </p:cNvPicPr>
          <p:nvPr/>
        </p:nvPicPr>
        <p:blipFill rotWithShape="1">
          <a:blip r:embed="rId2"/>
          <a:srcRect r="47"/>
          <a:stretch/>
        </p:blipFill>
        <p:spPr>
          <a:xfrm>
            <a:off x="2843" y="10"/>
            <a:ext cx="12186315" cy="6857990"/>
          </a:xfrm>
          <a:prstGeom prst="rect">
            <a:avLst/>
          </a:prstGeom>
        </p:spPr>
      </p:pic>
      <p:sp>
        <p:nvSpPr>
          <p:cNvPr id="23" name="Rectangle 22">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CCA3B-06A8-73C2-C190-2E4384DDF9B3}"/>
              </a:ext>
            </a:extLst>
          </p:cNvPr>
          <p:cNvSpPr>
            <a:spLocks noGrp="1"/>
          </p:cNvSpPr>
          <p:nvPr>
            <p:ph type="title"/>
          </p:nvPr>
        </p:nvSpPr>
        <p:spPr>
          <a:xfrm>
            <a:off x="948648" y="1419273"/>
            <a:ext cx="3153580" cy="1358188"/>
          </a:xfrm>
        </p:spPr>
        <p:txBody>
          <a:bodyPr>
            <a:normAutofit fontScale="90000"/>
          </a:bodyPr>
          <a:lstStyle/>
          <a:p>
            <a:r>
              <a:rPr lang="en-IN" sz="3100" b="1" i="0" u="none" strike="noStrike">
                <a:solidFill>
                  <a:srgbClr val="FFFFFF"/>
                </a:solidFill>
                <a:effectLst/>
                <a:latin typeface="ACADEMY ENGRAVED LET PLAIN:1.0" panose="02000000000000000000" pitchFamily="2" charset="0"/>
              </a:rPr>
              <a:t>Company Context</a:t>
            </a:r>
            <a:br>
              <a:rPr lang="en-IN" sz="3100" b="0" i="0" u="none" strike="noStrike">
                <a:solidFill>
                  <a:srgbClr val="FFFFFF"/>
                </a:solidFill>
                <a:effectLst/>
                <a:latin typeface="ACADEMY ENGRAVED LET PLAIN:1.0" panose="02000000000000000000" pitchFamily="2" charset="0"/>
              </a:rPr>
            </a:br>
            <a:endParaRPr lang="en-US" sz="3100">
              <a:solidFill>
                <a:srgbClr val="FFFFFF"/>
              </a:solidFill>
              <a:latin typeface="ACADEMY ENGRAVED LET PLAIN:1.0" panose="02000000000000000000" pitchFamily="2" charset="0"/>
            </a:endParaRPr>
          </a:p>
        </p:txBody>
      </p:sp>
      <p:cxnSp>
        <p:nvCxnSpPr>
          <p:cNvPr id="25" name="Straight Connector 24">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B82060-3855-DBF2-D9F9-0F4832ED8ADA}"/>
              </a:ext>
            </a:extLst>
          </p:cNvPr>
          <p:cNvSpPr>
            <a:spLocks noGrp="1"/>
          </p:cNvSpPr>
          <p:nvPr>
            <p:ph idx="1"/>
          </p:nvPr>
        </p:nvSpPr>
        <p:spPr>
          <a:xfrm>
            <a:off x="214313" y="2978254"/>
            <a:ext cx="5772149" cy="2444238"/>
          </a:xfrm>
        </p:spPr>
        <p:txBody>
          <a:bodyPr>
            <a:normAutofit/>
          </a:bodyPr>
          <a:lstStyle/>
          <a:p>
            <a:pPr marL="0" indent="0">
              <a:lnSpc>
                <a:spcPct val="110000"/>
              </a:lnSpc>
              <a:buNone/>
            </a:pPr>
            <a:r>
              <a:rPr lang="en-IN" sz="1600" b="1" spc="-50" dirty="0">
                <a:solidFill>
                  <a:srgbClr val="FFFFFF"/>
                </a:solidFill>
                <a:latin typeface="ACADEMY ENGRAVED LET PLAIN:1.0" panose="02000000000000000000" pitchFamily="2" charset="0"/>
                <a:ea typeface="+mj-ea"/>
                <a:cs typeface="+mj-cs"/>
              </a:rPr>
              <a:t>Alpha Steel is a key player in the Americas' steel market, producing materials for construction, automotive, and appliances.</a:t>
            </a:r>
          </a:p>
          <a:p>
            <a:pPr marL="0" indent="0">
              <a:lnSpc>
                <a:spcPct val="110000"/>
              </a:lnSpc>
              <a:buNone/>
            </a:pPr>
            <a:r>
              <a:rPr lang="en-IN" sz="1600" b="1" spc="-50" dirty="0">
                <a:solidFill>
                  <a:srgbClr val="FFFFFF"/>
                </a:solidFill>
                <a:latin typeface="ACADEMY ENGRAVED LET PLAIN:1.0" panose="02000000000000000000" pitchFamily="2" charset="0"/>
                <a:ea typeface="+mj-ea"/>
                <a:cs typeface="+mj-cs"/>
              </a:rPr>
              <a:t>Embracing technology, they launched a digital platform in 2016 to enhance client service and streamline operations.</a:t>
            </a:r>
          </a:p>
          <a:p>
            <a:pPr marL="0" indent="0">
              <a:lnSpc>
                <a:spcPct val="110000"/>
              </a:lnSpc>
              <a:buNone/>
            </a:pPr>
            <a:r>
              <a:rPr lang="en-IN" sz="1600" b="1" spc="-50" dirty="0">
                <a:solidFill>
                  <a:srgbClr val="FFFFFF"/>
                </a:solidFill>
                <a:latin typeface="ACADEMY ENGRAVED LET PLAIN:1.0" panose="02000000000000000000" pitchFamily="2" charset="0"/>
                <a:ea typeface="+mj-ea"/>
                <a:cs typeface="+mj-cs"/>
              </a:rPr>
              <a:t>The digital strategy includes classifying customers to better meet diverse needs and improve their market approach.</a:t>
            </a:r>
          </a:p>
          <a:p>
            <a:pPr>
              <a:lnSpc>
                <a:spcPct val="110000"/>
              </a:lnSpc>
            </a:pPr>
            <a:endParaRPr lang="en-US" sz="1600" b="1" dirty="0">
              <a:solidFill>
                <a:srgbClr val="FFFFFF"/>
              </a:solidFill>
            </a:endParaRPr>
          </a:p>
        </p:txBody>
      </p:sp>
      <p:sp>
        <p:nvSpPr>
          <p:cNvPr id="27"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148891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DE187E3-8F41-B982-BDD8-F578FAD72B34}"/>
              </a:ext>
            </a:extLst>
          </p:cNvPr>
          <p:cNvSpPr>
            <a:spLocks noGrp="1"/>
          </p:cNvSpPr>
          <p:nvPr>
            <p:ph type="title"/>
          </p:nvPr>
        </p:nvSpPr>
        <p:spPr>
          <a:xfrm>
            <a:off x="643467" y="516835"/>
            <a:ext cx="4010828" cy="1666501"/>
          </a:xfrm>
        </p:spPr>
        <p:txBody>
          <a:bodyPr>
            <a:normAutofit/>
          </a:bodyPr>
          <a:lstStyle/>
          <a:p>
            <a:r>
              <a:rPr lang="en-IN" sz="3700" b="1" i="0" u="none" strike="noStrike">
                <a:solidFill>
                  <a:srgbClr val="FFFFFF"/>
                </a:solidFill>
                <a:effectLst/>
                <a:latin typeface="ACADEMY ENGRAVED LET PLAIN:1.0" panose="02000000000000000000" pitchFamily="2" charset="0"/>
              </a:rPr>
              <a:t>Dataset Overview</a:t>
            </a:r>
            <a:br>
              <a:rPr lang="en-IN" sz="3700" b="0" i="0" u="none" strike="noStrike">
                <a:solidFill>
                  <a:srgbClr val="FFFFFF"/>
                </a:solidFill>
                <a:effectLst/>
                <a:latin typeface="ACADEMY ENGRAVED LET PLAIN:1.0" panose="02000000000000000000" pitchFamily="2" charset="0"/>
              </a:rPr>
            </a:br>
            <a:endParaRPr lang="en-US" sz="3700">
              <a:solidFill>
                <a:srgbClr val="FFFFFF"/>
              </a:solidFill>
              <a:latin typeface="ACADEMY ENGRAVED LET PLAIN:1.0" panose="02000000000000000000" pitchFamily="2" charset="0"/>
            </a:endParaRP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472860-A554-7BEF-9C1F-8A539EDF5A8D}"/>
              </a:ext>
            </a:extLst>
          </p:cNvPr>
          <p:cNvSpPr>
            <a:spLocks noGrp="1"/>
          </p:cNvSpPr>
          <p:nvPr>
            <p:ph idx="1"/>
          </p:nvPr>
        </p:nvSpPr>
        <p:spPr>
          <a:xfrm>
            <a:off x="100013" y="2546224"/>
            <a:ext cx="4757737" cy="3342747"/>
          </a:xfrm>
        </p:spPr>
        <p:txBody>
          <a:bodyPr>
            <a:normAutofit/>
          </a:bodyPr>
          <a:lstStyle/>
          <a:p>
            <a:pPr marL="0" indent="0">
              <a:lnSpc>
                <a:spcPct val="110000"/>
              </a:lnSpc>
              <a:spcBef>
                <a:spcPct val="0"/>
              </a:spcBef>
              <a:buNone/>
            </a:pPr>
            <a:r>
              <a:rPr lang="en-IN" b="1" spc="-50" dirty="0">
                <a:solidFill>
                  <a:srgbClr val="FFFFFF"/>
                </a:solidFill>
                <a:latin typeface="ACADEMY ENGRAVED LET PLAIN:1.0" panose="02000000000000000000" pitchFamily="2" charset="0"/>
                <a:ea typeface="+mj-ea"/>
                <a:cs typeface="+mj-cs"/>
              </a:rPr>
              <a:t>The dataset from Alpha Steel's database includes 17,944 entries across 23 columns, meticulously structured for detailed analysis.</a:t>
            </a:r>
          </a:p>
          <a:p>
            <a:pPr marL="0" indent="0">
              <a:lnSpc>
                <a:spcPct val="110000"/>
              </a:lnSpc>
              <a:spcBef>
                <a:spcPct val="0"/>
              </a:spcBef>
              <a:buNone/>
            </a:pPr>
            <a:endParaRPr lang="en-IN" b="1" spc="-50" dirty="0">
              <a:solidFill>
                <a:srgbClr val="FFFFFF"/>
              </a:solidFill>
              <a:latin typeface="ACADEMY ENGRAVED LET PLAIN:1.0" panose="02000000000000000000" pitchFamily="2" charset="0"/>
              <a:ea typeface="+mj-ea"/>
              <a:cs typeface="+mj-cs"/>
            </a:endParaRPr>
          </a:p>
          <a:p>
            <a:pPr marL="0" indent="0">
              <a:lnSpc>
                <a:spcPct val="110000"/>
              </a:lnSpc>
              <a:spcBef>
                <a:spcPct val="0"/>
              </a:spcBef>
              <a:buNone/>
            </a:pPr>
            <a:r>
              <a:rPr lang="en-IN" b="1" spc="-50" dirty="0">
                <a:solidFill>
                  <a:srgbClr val="FFFFFF"/>
                </a:solidFill>
                <a:latin typeface="ACADEMY ENGRAVED LET PLAIN:1.0" panose="02000000000000000000" pitchFamily="2" charset="0"/>
                <a:ea typeface="+mj-ea"/>
                <a:cs typeface="+mj-cs"/>
              </a:rPr>
              <a:t>It encompasses critical metrics on client interactions, such as web usage and purchase history, which will be pivotal in our predictive modeling.</a:t>
            </a:r>
          </a:p>
          <a:p>
            <a:pPr>
              <a:lnSpc>
                <a:spcPct val="110000"/>
              </a:lnSpc>
            </a:pPr>
            <a:endParaRPr lang="en-US" b="1" dirty="0">
              <a:solidFill>
                <a:srgbClr val="FFFFFF"/>
              </a:solidFill>
            </a:endParaRPr>
          </a:p>
        </p:txBody>
      </p:sp>
      <p:pic>
        <p:nvPicPr>
          <p:cNvPr id="5" name="Picture 4" descr="Financial graphs on a dark display">
            <a:extLst>
              <a:ext uri="{FF2B5EF4-FFF2-40B4-BE49-F238E27FC236}">
                <a16:creationId xmlns:a16="http://schemas.microsoft.com/office/drawing/2014/main" id="{7F2522DE-31C7-ADF5-E641-A1DE67B6BFB5}"/>
              </a:ext>
            </a:extLst>
          </p:cNvPr>
          <p:cNvPicPr>
            <a:picLocks noChangeAspect="1"/>
          </p:cNvPicPr>
          <p:nvPr/>
        </p:nvPicPr>
        <p:blipFill rotWithShape="1">
          <a:blip r:embed="rId2"/>
          <a:srcRect l="12749" r="18557"/>
          <a:stretch/>
        </p:blipFill>
        <p:spPr>
          <a:xfrm>
            <a:off x="4739197" y="10"/>
            <a:ext cx="7452802" cy="6857990"/>
          </a:xfrm>
          <a:prstGeom prst="rect">
            <a:avLst/>
          </a:prstGeom>
        </p:spPr>
      </p:pic>
    </p:spTree>
    <p:extLst>
      <p:ext uri="{BB962C8B-B14F-4D97-AF65-F5344CB8AC3E}">
        <p14:creationId xmlns:p14="http://schemas.microsoft.com/office/powerpoint/2010/main" val="16954370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 name="Straight Connector 1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9255-E108-633C-ECA5-11F543F78C47}"/>
              </a:ext>
            </a:extLst>
          </p:cNvPr>
          <p:cNvSpPr>
            <a:spLocks noGrp="1"/>
          </p:cNvSpPr>
          <p:nvPr>
            <p:ph type="title"/>
          </p:nvPr>
        </p:nvSpPr>
        <p:spPr>
          <a:xfrm>
            <a:off x="1187355" y="4374204"/>
            <a:ext cx="9818390" cy="1029308"/>
          </a:xfrm>
        </p:spPr>
        <p:txBody>
          <a:bodyPr vert="horz" lIns="91440" tIns="45720" rIns="91440" bIns="45720" rtlCol="0" anchor="b">
            <a:normAutofit/>
          </a:bodyPr>
          <a:lstStyle/>
          <a:p>
            <a:r>
              <a:rPr lang="en-US" sz="5100" b="1" i="1" u="none" strike="noStrike" dirty="0">
                <a:solidFill>
                  <a:schemeClr val="tx1">
                    <a:lumMod val="85000"/>
                    <a:lumOff val="15000"/>
                  </a:schemeClr>
                </a:solidFill>
                <a:effectLst/>
              </a:rPr>
              <a:t>Summary of </a:t>
            </a:r>
            <a:r>
              <a:rPr lang="en-US" sz="5100" b="1" i="1" u="none" strike="noStrike">
                <a:solidFill>
                  <a:schemeClr val="tx1">
                    <a:lumMod val="85000"/>
                    <a:lumOff val="15000"/>
                  </a:schemeClr>
                </a:solidFill>
                <a:effectLst/>
              </a:rPr>
              <a:t>the models</a:t>
            </a:r>
            <a:endParaRPr lang="en-US" sz="5100" b="1" i="1" dirty="0">
              <a:solidFill>
                <a:schemeClr val="tx1">
                  <a:lumMod val="85000"/>
                  <a:lumOff val="15000"/>
                </a:schemeClr>
              </a:solidFill>
            </a:endParaRPr>
          </a:p>
        </p:txBody>
      </p:sp>
      <p:cxnSp>
        <p:nvCxnSpPr>
          <p:cNvPr id="22" name="Straight Connector 21">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Content Placeholder 7">
            <a:extLst>
              <a:ext uri="{FF2B5EF4-FFF2-40B4-BE49-F238E27FC236}">
                <a16:creationId xmlns:a16="http://schemas.microsoft.com/office/drawing/2014/main" id="{40380386-C751-FE58-F13B-836D1BD9232A}"/>
              </a:ext>
            </a:extLst>
          </p:cNvPr>
          <p:cNvPicPr>
            <a:picLocks noGrp="1" noChangeAspect="1"/>
          </p:cNvPicPr>
          <p:nvPr>
            <p:ph idx="1"/>
          </p:nvPr>
        </p:nvPicPr>
        <p:blipFill>
          <a:blip r:embed="rId2"/>
          <a:stretch>
            <a:fillRect/>
          </a:stretch>
        </p:blipFill>
        <p:spPr>
          <a:xfrm>
            <a:off x="286906" y="2064215"/>
            <a:ext cx="11618188" cy="1894124"/>
          </a:xfrm>
          <a:prstGeom prst="rect">
            <a:avLst/>
          </a:prstGeom>
        </p:spPr>
      </p:pic>
      <p:sp>
        <p:nvSpPr>
          <p:cNvPr id="10" name="TextBox 9">
            <a:extLst>
              <a:ext uri="{FF2B5EF4-FFF2-40B4-BE49-F238E27FC236}">
                <a16:creationId xmlns:a16="http://schemas.microsoft.com/office/drawing/2014/main" id="{700DC186-A8CF-A831-221A-4B929A89D800}"/>
              </a:ext>
            </a:extLst>
          </p:cNvPr>
          <p:cNvSpPr txBox="1"/>
          <p:nvPr/>
        </p:nvSpPr>
        <p:spPr>
          <a:xfrm>
            <a:off x="1700213" y="18145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9205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28A881-1850-8E87-2ED3-5637CB931A62}"/>
              </a:ext>
            </a:extLst>
          </p:cNvPr>
          <p:cNvSpPr>
            <a:spLocks noGrp="1"/>
          </p:cNvSpPr>
          <p:nvPr>
            <p:ph type="title"/>
          </p:nvPr>
        </p:nvSpPr>
        <p:spPr>
          <a:xfrm>
            <a:off x="1097280" y="516835"/>
            <a:ext cx="5977937" cy="1666501"/>
          </a:xfrm>
        </p:spPr>
        <p:txBody>
          <a:bodyPr>
            <a:normAutofit/>
          </a:bodyPr>
          <a:lstStyle/>
          <a:p>
            <a:r>
              <a:rPr lang="en-IN" sz="3700" b="1" i="0" u="none" strike="noStrike">
                <a:solidFill>
                  <a:srgbClr val="FFFFFF"/>
                </a:solidFill>
                <a:effectLst/>
                <a:latin typeface="ACADEMY ENGRAVED LET PLAIN:1.0" panose="02000000000000000000" pitchFamily="2" charset="0"/>
              </a:rPr>
              <a:t>Model Evaluation and Efficiency</a:t>
            </a:r>
            <a:br>
              <a:rPr lang="en-IN" sz="3700" b="1" i="0" u="none" strike="noStrike">
                <a:solidFill>
                  <a:srgbClr val="FFFFFF"/>
                </a:solidFill>
                <a:effectLst/>
                <a:latin typeface="ACADEMY ENGRAVED LET PLAIN:1.0" panose="02000000000000000000" pitchFamily="2" charset="0"/>
              </a:rPr>
            </a:br>
            <a:endParaRPr lang="en-US" sz="3700" b="1">
              <a:solidFill>
                <a:srgbClr val="FFFFFF"/>
              </a:solidFill>
              <a:latin typeface="ACADEMY ENGRAVED LET PLAIN:1.0" panose="02000000000000000000" pitchFamily="2" charset="0"/>
            </a:endParaRPr>
          </a:p>
        </p:txBody>
      </p:sp>
      <p:cxnSp>
        <p:nvCxnSpPr>
          <p:cNvPr id="23" name="Straight Connector 2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793D91-AAA9-593A-6E58-E5B6AF1DA88A}"/>
              </a:ext>
            </a:extLst>
          </p:cNvPr>
          <p:cNvSpPr>
            <a:spLocks noGrp="1"/>
          </p:cNvSpPr>
          <p:nvPr>
            <p:ph idx="1"/>
          </p:nvPr>
        </p:nvSpPr>
        <p:spPr>
          <a:xfrm>
            <a:off x="1097279" y="2505069"/>
            <a:ext cx="5977938" cy="3383902"/>
          </a:xfrm>
        </p:spPr>
        <p:txBody>
          <a:bodyPr>
            <a:normAutofit/>
          </a:bodyPr>
          <a:lstStyle/>
          <a:p>
            <a:pPr>
              <a:lnSpc>
                <a:spcPct val="110000"/>
              </a:lnSpc>
              <a:spcBef>
                <a:spcPct val="0"/>
              </a:spcBef>
              <a:buFont typeface="Wingdings" pitchFamily="2" charset="2"/>
              <a:buChar char="§"/>
            </a:pPr>
            <a:r>
              <a:rPr lang="en-IN" sz="1400" b="1" spc="-50">
                <a:solidFill>
                  <a:srgbClr val="FFFFFF"/>
                </a:solidFill>
                <a:latin typeface="ACADEMY ENGRAVED LET PLAIN:1.0" panose="02000000000000000000" pitchFamily="2" charset="0"/>
                <a:ea typeface="+mj-ea"/>
                <a:cs typeface="+mj-cs"/>
              </a:rPr>
              <a:t>The Gradient Boosting Regressor (GBR) and Random Forest models top the performance ranking, adept at capturing complex data patterns in client satisfaction metrics.</a:t>
            </a:r>
          </a:p>
          <a:p>
            <a:pPr>
              <a:lnSpc>
                <a:spcPct val="110000"/>
              </a:lnSpc>
              <a:spcBef>
                <a:spcPct val="0"/>
              </a:spcBef>
              <a:buFont typeface="Wingdings" pitchFamily="2" charset="2"/>
              <a:buChar char="§"/>
            </a:pPr>
            <a:r>
              <a:rPr lang="en-IN" sz="1400" b="1" spc="-50">
                <a:solidFill>
                  <a:srgbClr val="FFFFFF"/>
                </a:solidFill>
                <a:latin typeface="ACADEMY ENGRAVED LET PLAIN:1.0" panose="02000000000000000000" pitchFamily="2" charset="0"/>
                <a:ea typeface="+mj-ea"/>
                <a:cs typeface="+mj-cs"/>
              </a:rPr>
              <a:t>GBR showcases the best trade-off between accuracy and computational time, a crucial factor for real-time customer experience improvements.</a:t>
            </a:r>
          </a:p>
          <a:p>
            <a:pPr>
              <a:lnSpc>
                <a:spcPct val="110000"/>
              </a:lnSpc>
              <a:spcBef>
                <a:spcPct val="0"/>
              </a:spcBef>
              <a:buFont typeface="Wingdings" pitchFamily="2" charset="2"/>
              <a:buChar char="§"/>
            </a:pPr>
            <a:r>
              <a:rPr lang="en-IN" sz="1400" b="1" spc="-50">
                <a:solidFill>
                  <a:srgbClr val="FFFFFF"/>
                </a:solidFill>
                <a:latin typeface="ACADEMY ENGRAVED LET PLAIN:1.0" panose="02000000000000000000" pitchFamily="2" charset="0"/>
                <a:ea typeface="+mj-ea"/>
                <a:cs typeface="+mj-cs"/>
              </a:rPr>
              <a:t>Linear Regression, although fastest, shows limitations in pattern recognition, indicating its suitability for basic trend analysis rather than complex predictions.</a:t>
            </a:r>
          </a:p>
          <a:p>
            <a:pPr marL="0" indent="0">
              <a:lnSpc>
                <a:spcPct val="110000"/>
              </a:lnSpc>
              <a:spcBef>
                <a:spcPct val="0"/>
              </a:spcBef>
              <a:buNone/>
            </a:pPr>
            <a:endParaRPr lang="en-IN" sz="1400" b="1" spc="-50">
              <a:solidFill>
                <a:srgbClr val="FFFFFF"/>
              </a:solidFill>
              <a:latin typeface="ACADEMY ENGRAVED LET PLAIN:1.0" panose="02000000000000000000" pitchFamily="2" charset="0"/>
              <a:ea typeface="+mj-ea"/>
              <a:cs typeface="+mj-cs"/>
            </a:endParaRPr>
          </a:p>
          <a:p>
            <a:pPr marL="0" indent="0">
              <a:lnSpc>
                <a:spcPct val="110000"/>
              </a:lnSpc>
              <a:spcBef>
                <a:spcPct val="0"/>
              </a:spcBef>
              <a:buNone/>
            </a:pPr>
            <a:r>
              <a:rPr lang="en-IN" sz="1400" b="1" spc="-50">
                <a:solidFill>
                  <a:srgbClr val="FFFFFF"/>
                </a:solidFill>
                <a:latin typeface="ACADEMY ENGRAVED LET PLAIN:1.0" panose="02000000000000000000" pitchFamily="2" charset="0"/>
                <a:ea typeface="+mj-ea"/>
                <a:cs typeface="+mj-cs"/>
              </a:rPr>
              <a:t>Implications for Alpha Steel:</a:t>
            </a:r>
          </a:p>
          <a:p>
            <a:pPr>
              <a:lnSpc>
                <a:spcPct val="110000"/>
              </a:lnSpc>
              <a:spcBef>
                <a:spcPct val="0"/>
              </a:spcBef>
              <a:buFont typeface="Wingdings" pitchFamily="2" charset="2"/>
              <a:buChar char="§"/>
            </a:pPr>
            <a:r>
              <a:rPr lang="en-IN" sz="1400" b="1" spc="-50">
                <a:solidFill>
                  <a:srgbClr val="FFFFFF"/>
                </a:solidFill>
                <a:latin typeface="ACADEMY ENGRAVED LET PLAIN:1.0" panose="02000000000000000000" pitchFamily="2" charset="0"/>
                <a:ea typeface="+mj-ea"/>
                <a:cs typeface="+mj-cs"/>
              </a:rPr>
              <a:t>Prioritize GBR for its precision in predicting client satisfaction, essential for formulating targeted customer retention strategies.</a:t>
            </a:r>
          </a:p>
          <a:p>
            <a:pPr>
              <a:lnSpc>
                <a:spcPct val="110000"/>
              </a:lnSpc>
              <a:spcBef>
                <a:spcPct val="0"/>
              </a:spcBef>
              <a:buFont typeface="Wingdings" pitchFamily="2" charset="2"/>
              <a:buChar char="§"/>
            </a:pPr>
            <a:r>
              <a:rPr lang="en-IN" sz="1400" b="1" spc="-50">
                <a:solidFill>
                  <a:srgbClr val="FFFFFF"/>
                </a:solidFill>
                <a:latin typeface="ACADEMY ENGRAVED LET PLAIN:1.0" panose="02000000000000000000" pitchFamily="2" charset="0"/>
                <a:ea typeface="+mj-ea"/>
                <a:cs typeface="+mj-cs"/>
              </a:rPr>
              <a:t>Reserve Linear Regression for quick, preliminary assessments to gauge overall satisfaction trends.</a:t>
            </a:r>
          </a:p>
          <a:p>
            <a:pPr>
              <a:lnSpc>
                <a:spcPct val="110000"/>
              </a:lnSpc>
            </a:pPr>
            <a:endParaRPr lang="en-US" sz="1400">
              <a:solidFill>
                <a:srgbClr val="FFFFFF"/>
              </a:solidFill>
            </a:endParaRPr>
          </a:p>
        </p:txBody>
      </p:sp>
      <p:pic>
        <p:nvPicPr>
          <p:cNvPr id="7" name="Graphic 6" descr="Bar chart">
            <a:extLst>
              <a:ext uri="{FF2B5EF4-FFF2-40B4-BE49-F238E27FC236}">
                <a16:creationId xmlns:a16="http://schemas.microsoft.com/office/drawing/2014/main" id="{034806F2-EA55-13F7-BC20-5BEC91ED74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1982" y="1770977"/>
            <a:ext cx="3294253" cy="3294253"/>
          </a:xfrm>
          <a:prstGeom prst="rect">
            <a:avLst/>
          </a:prstGeom>
        </p:spPr>
      </p:pic>
    </p:spTree>
    <p:extLst>
      <p:ext uri="{BB962C8B-B14F-4D97-AF65-F5344CB8AC3E}">
        <p14:creationId xmlns:p14="http://schemas.microsoft.com/office/powerpoint/2010/main" val="124594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Design a visually engaging infographic that illustrates the concept of Variable Importance Ranking and its business implications, specifically in the context of Alpha Steel's operations and strategic decisions. The infographic should visually represent the process of identifying which variables or factors (such as market demand, raw material prices, production efficiency, and customer satisfaction) most significantly impact the company's performance and decision-making process. Highlight the importance of data analysis and machine learning in determining these key variables, and showcase how understanding these factors can lead to more informed, strategic business decisions. Include elements that suggest the analytical process, such as graphs, decision trees, and icons representing the various variables. The design should be clear and informative, making it suitable for business executives and data analysts alike.">
            <a:extLst>
              <a:ext uri="{FF2B5EF4-FFF2-40B4-BE49-F238E27FC236}">
                <a16:creationId xmlns:a16="http://schemas.microsoft.com/office/drawing/2014/main" id="{6E46AD52-E8EA-35F9-1FCF-10EDD25DA59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1AC44C-2D88-D076-F5B8-A2E1E1728E93}"/>
              </a:ext>
            </a:extLst>
          </p:cNvPr>
          <p:cNvSpPr>
            <a:spLocks noGrp="1"/>
          </p:cNvSpPr>
          <p:nvPr>
            <p:ph type="title"/>
          </p:nvPr>
        </p:nvSpPr>
        <p:spPr>
          <a:xfrm>
            <a:off x="1097280" y="286603"/>
            <a:ext cx="10058400" cy="1450757"/>
          </a:xfrm>
        </p:spPr>
        <p:txBody>
          <a:bodyPr>
            <a:normAutofit/>
          </a:bodyPr>
          <a:lstStyle/>
          <a:p>
            <a:r>
              <a:rPr lang="en-IN" b="1" i="0" u="none" strike="noStrike">
                <a:effectLst/>
                <a:latin typeface="ACADEMY ENGRAVED LET PLAIN:1.0" panose="02000000000000000000" pitchFamily="2" charset="0"/>
              </a:rPr>
              <a:t>Variable Importance Ranking</a:t>
            </a:r>
            <a:endParaRPr lang="en-US">
              <a:latin typeface="ACADEMY ENGRAVED LET PLAIN:1.0" panose="02000000000000000000" pitchFamily="2" charset="0"/>
            </a:endParaRPr>
          </a:p>
        </p:txBody>
      </p:sp>
      <p:cxnSp>
        <p:nvCxnSpPr>
          <p:cNvPr id="4109" name="Straight Connector 410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868684-FA7C-BD1B-6006-A2C38485D448}"/>
              </a:ext>
            </a:extLst>
          </p:cNvPr>
          <p:cNvSpPr>
            <a:spLocks noGrp="1"/>
          </p:cNvSpPr>
          <p:nvPr>
            <p:ph idx="1"/>
          </p:nvPr>
        </p:nvSpPr>
        <p:spPr>
          <a:xfrm>
            <a:off x="1097280" y="2108201"/>
            <a:ext cx="10058400" cy="3760891"/>
          </a:xfrm>
        </p:spPr>
        <p:txBody>
          <a:bodyPr>
            <a:normAutofit lnSpcReduction="10000"/>
          </a:bodyPr>
          <a:lstStyle/>
          <a:p>
            <a:pPr>
              <a:spcBef>
                <a:spcPct val="0"/>
              </a:spcBef>
              <a:buFont typeface="Wingdings" pitchFamily="2" charset="2"/>
              <a:buChar char="§"/>
            </a:pPr>
            <a:r>
              <a:rPr lang="en-IN" sz="1700" b="1" spc="-50">
                <a:latin typeface="ACADEMY ENGRAVED LET PLAIN:1.0" panose="02000000000000000000" pitchFamily="2" charset="0"/>
                <a:ea typeface="+mj-ea"/>
                <a:cs typeface="+mj-cs"/>
              </a:rPr>
              <a:t>The analysis ranked 'SESSIONS_YEAR' highest, indicating frequent site visits correlate strongly with client satisfaction.</a:t>
            </a:r>
          </a:p>
          <a:p>
            <a:pPr>
              <a:spcBef>
                <a:spcPct val="0"/>
              </a:spcBef>
              <a:buFont typeface="Wingdings" pitchFamily="2" charset="2"/>
              <a:buChar char="§"/>
            </a:pPr>
            <a:r>
              <a:rPr lang="en-IN" sz="1700" b="1" spc="-50">
                <a:latin typeface="ACADEMY ENGRAVED LET PLAIN:1.0" panose="02000000000000000000" pitchFamily="2" charset="0"/>
                <a:ea typeface="+mj-ea"/>
                <a:cs typeface="+mj-cs"/>
              </a:rPr>
              <a:t>AVERAGE_ACTIONS and MAXNUMBER_PAGES_VISITED followed, suggesting the quality and depth of online engagement are key.</a:t>
            </a:r>
          </a:p>
          <a:p>
            <a:pPr>
              <a:spcBef>
                <a:spcPct val="0"/>
              </a:spcBef>
              <a:buFont typeface="Wingdings" pitchFamily="2" charset="2"/>
              <a:buChar char="§"/>
            </a:pPr>
            <a:r>
              <a:rPr lang="en-IN" sz="1700" b="1" spc="-50">
                <a:latin typeface="ACADEMY ENGRAVED LET PLAIN:1.0" panose="02000000000000000000" pitchFamily="2" charset="0"/>
                <a:ea typeface="+mj-ea"/>
                <a:cs typeface="+mj-cs"/>
              </a:rPr>
              <a:t>TONS_ONCART' was ranked lower but still significant, linking potential purchases to satisfaction levels.</a:t>
            </a:r>
          </a:p>
          <a:p>
            <a:pPr marL="0" indent="0">
              <a:spcBef>
                <a:spcPct val="0"/>
              </a:spcBef>
              <a:buNone/>
            </a:pPr>
            <a:endParaRPr lang="en-IN" sz="1700" b="1" spc="-50">
              <a:latin typeface="ACADEMY ENGRAVED LET PLAIN:1.0" panose="02000000000000000000" pitchFamily="2" charset="0"/>
              <a:ea typeface="+mj-ea"/>
              <a:cs typeface="+mj-cs"/>
            </a:endParaRPr>
          </a:p>
          <a:p>
            <a:pPr marL="0" indent="0">
              <a:spcBef>
                <a:spcPct val="0"/>
              </a:spcBef>
              <a:buNone/>
            </a:pPr>
            <a:r>
              <a:rPr lang="en-IN" sz="1700" b="1" spc="-50">
                <a:latin typeface="ACADEMY ENGRAVED LET PLAIN:1.0" panose="02000000000000000000" pitchFamily="2" charset="0"/>
                <a:ea typeface="+mj-ea"/>
                <a:cs typeface="+mj-cs"/>
              </a:rPr>
              <a:t>Business Implications:</a:t>
            </a:r>
          </a:p>
          <a:p>
            <a:pPr marL="0" indent="0">
              <a:spcBef>
                <a:spcPct val="0"/>
              </a:spcBef>
              <a:buNone/>
            </a:pPr>
            <a:endParaRPr lang="en-IN" sz="1700" b="1" spc="-50">
              <a:latin typeface="ACADEMY ENGRAVED LET PLAIN:1.0" panose="02000000000000000000" pitchFamily="2" charset="0"/>
              <a:ea typeface="+mj-ea"/>
              <a:cs typeface="+mj-cs"/>
            </a:endParaRPr>
          </a:p>
          <a:p>
            <a:pPr>
              <a:spcBef>
                <a:spcPct val="0"/>
              </a:spcBef>
              <a:buFont typeface="Wingdings" pitchFamily="2" charset="2"/>
              <a:buChar char="§"/>
            </a:pPr>
            <a:r>
              <a:rPr lang="en-IN" sz="1700" b="1" spc="-50">
                <a:latin typeface="ACADEMY ENGRAVED LET PLAIN:1.0" panose="02000000000000000000" pitchFamily="2" charset="0"/>
                <a:ea typeface="+mj-ea"/>
                <a:cs typeface="+mj-cs"/>
              </a:rPr>
              <a:t>Alpha Steel can focus on enhancing website interactivity to increase client visits and actions.</a:t>
            </a:r>
          </a:p>
          <a:p>
            <a:pPr>
              <a:spcBef>
                <a:spcPct val="0"/>
              </a:spcBef>
              <a:buFont typeface="Wingdings" pitchFamily="2" charset="2"/>
              <a:buChar char="§"/>
            </a:pPr>
            <a:r>
              <a:rPr lang="en-IN" sz="1700" b="1" spc="-50">
                <a:latin typeface="ACADEMY ENGRAVED LET PLAIN:1.0" panose="02000000000000000000" pitchFamily="2" charset="0"/>
                <a:ea typeface="+mj-ea"/>
                <a:cs typeface="+mj-cs"/>
              </a:rPr>
              <a:t>Improving the user experience to encourage deeper exploration of the site could lead to higher engagement and satisfaction.</a:t>
            </a:r>
          </a:p>
          <a:p>
            <a:pPr>
              <a:spcBef>
                <a:spcPct val="0"/>
              </a:spcBef>
              <a:buFont typeface="Wingdings" pitchFamily="2" charset="2"/>
              <a:buChar char="§"/>
            </a:pPr>
            <a:r>
              <a:rPr lang="en-IN" sz="1700" b="1" spc="-50">
                <a:latin typeface="ACADEMY ENGRAVED LET PLAIN:1.0" panose="02000000000000000000" pitchFamily="2" charset="0"/>
                <a:ea typeface="+mj-ea"/>
                <a:cs typeface="+mj-cs"/>
              </a:rPr>
              <a:t>Streamlining the online shopping experience may directly impact the potential sales volume.</a:t>
            </a:r>
          </a:p>
          <a:p>
            <a:pPr marL="0" indent="0">
              <a:buNone/>
            </a:pPr>
            <a:endParaRPr lang="en-IN" sz="1700" b="1" i="0" u="none" strike="noStrike">
              <a:effectLst/>
              <a:latin typeface="Söhne"/>
            </a:endParaRPr>
          </a:p>
          <a:p>
            <a:endParaRPr lang="en-US" sz="1700" b="1"/>
          </a:p>
        </p:txBody>
      </p:sp>
      <p:sp>
        <p:nvSpPr>
          <p:cNvPr id="4111" name="Rectangle 411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AutoShape 2" descr="Generate a fresh and engaging infographic in a different color scheme, emphasizing the Variable Importance Ranking for Alpha Steel with a business perspective. This new infographic should use a palette of cool colors, focusing on shades of blue, green, and purple to convey the importance of variables like market demand, raw material prices, production efficiency, and customer satisfaction in strategic decision-making. The design should blend these cool tones with clear, informative graphics such as pie charts, bar graphs, and icons that symbolize various business aspects and data points. Aim for a design that's not only visually appealing but also rich in content, suitable for an audience of business executives and data scientists interested in leveraging data for strategic advantages.">
            <a:extLst>
              <a:ext uri="{FF2B5EF4-FFF2-40B4-BE49-F238E27FC236}">
                <a16:creationId xmlns:a16="http://schemas.microsoft.com/office/drawing/2014/main" id="{21B5A3D9-FEFA-C049-6AEA-25CA22B689BB}"/>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Generate a fresh and engaging infographic in a different color scheme, emphasizing the Variable Importance Ranking for Alpha Steel with a business perspective. This new infographic should use a palette of cool colors, focusing on shades of blue, green, and purple to convey the importance of variables like market demand, raw material prices, production efficiency, and customer satisfaction in strategic decision-making. The design should blend these cool tones with clear, informative graphics such as pie charts, bar graphs, and icons that symbolize various business aspects and data points. Aim for a design that's not only visually appealing but also rich in content, suitable for an audience of business executives and data scientists interested in leveraging data for strategic advantages.">
            <a:extLst>
              <a:ext uri="{FF2B5EF4-FFF2-40B4-BE49-F238E27FC236}">
                <a16:creationId xmlns:a16="http://schemas.microsoft.com/office/drawing/2014/main" id="{66F40E3A-1B15-CDA3-851C-74F1FFA734FC}"/>
              </a:ext>
            </a:extLst>
          </p:cNvPr>
          <p:cNvSpPr>
            <a:spLocks noChangeAspect="1" noChangeArrowheads="1"/>
          </p:cNvSpPr>
          <p:nvPr/>
        </p:nvSpPr>
        <p:spPr bwMode="auto">
          <a:xfrm>
            <a:off x="247650" y="15240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989118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62" name="Rectangle 6161">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D94E05-620E-7F15-ED48-5FF303A9DEC4}"/>
              </a:ext>
            </a:extLst>
          </p:cNvPr>
          <p:cNvSpPr>
            <a:spLocks noGrp="1"/>
          </p:cNvSpPr>
          <p:nvPr>
            <p:ph type="title"/>
          </p:nvPr>
        </p:nvSpPr>
        <p:spPr>
          <a:xfrm>
            <a:off x="1097280" y="516835"/>
            <a:ext cx="5977937" cy="1666501"/>
          </a:xfrm>
        </p:spPr>
        <p:txBody>
          <a:bodyPr>
            <a:normAutofit/>
          </a:bodyPr>
          <a:lstStyle/>
          <a:p>
            <a:r>
              <a:rPr lang="en-IN" sz="3700" i="0" u="none" strike="noStrike">
                <a:solidFill>
                  <a:srgbClr val="FFFFFF"/>
                </a:solidFill>
                <a:effectLst/>
                <a:latin typeface="ACADEMY ENGRAVED LET PLAIN:1.0" panose="02000000000000000000" pitchFamily="2" charset="0"/>
              </a:rPr>
              <a:t>Actionable Insights from Variables</a:t>
            </a:r>
            <a:br>
              <a:rPr lang="en-IN" sz="3700" b="0" i="0" u="none" strike="noStrike">
                <a:solidFill>
                  <a:srgbClr val="FFFFFF"/>
                </a:solidFill>
                <a:effectLst/>
                <a:latin typeface="Söhne"/>
              </a:rPr>
            </a:br>
            <a:endParaRPr lang="en-US" sz="3700">
              <a:solidFill>
                <a:srgbClr val="FFFFFF"/>
              </a:solidFill>
            </a:endParaRPr>
          </a:p>
        </p:txBody>
      </p:sp>
      <p:cxnSp>
        <p:nvCxnSpPr>
          <p:cNvPr id="6168" name="Straight Connector 616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BC5499-67F7-7E15-37DE-1BD756BE65C8}"/>
              </a:ext>
            </a:extLst>
          </p:cNvPr>
          <p:cNvSpPr>
            <a:spLocks noGrp="1"/>
          </p:cNvSpPr>
          <p:nvPr>
            <p:ph idx="1"/>
          </p:nvPr>
        </p:nvSpPr>
        <p:spPr>
          <a:xfrm>
            <a:off x="314325" y="2505069"/>
            <a:ext cx="6760892" cy="3383902"/>
          </a:xfrm>
        </p:spPr>
        <p:txBody>
          <a:bodyPr>
            <a:noAutofit/>
          </a:bodyPr>
          <a:lstStyle/>
          <a:p>
            <a:pPr>
              <a:lnSpc>
                <a:spcPct val="110000"/>
              </a:lnSpc>
              <a:buFont typeface="Arial" panose="020B0604020202020204" pitchFamily="34" charset="0"/>
              <a:buChar char="•"/>
            </a:pPr>
            <a:r>
              <a:rPr lang="en-IN" sz="1400" b="1" spc="-50" dirty="0">
                <a:solidFill>
                  <a:srgbClr val="FFFFFF"/>
                </a:solidFill>
                <a:latin typeface="ACADEMY ENGRAVED LET PLAIN:1.0" panose="02000000000000000000" pitchFamily="2" charset="0"/>
                <a:ea typeface="+mj-ea"/>
                <a:cs typeface="+mj-cs"/>
              </a:rPr>
              <a:t>To improve SESSIONS_YEAR, Alpha Steel should implement strategies for repeat website visits, such as regular updates and personalized content.</a:t>
            </a:r>
          </a:p>
          <a:p>
            <a:pPr>
              <a:lnSpc>
                <a:spcPct val="110000"/>
              </a:lnSpc>
              <a:buFont typeface="Arial" panose="020B0604020202020204" pitchFamily="34" charset="0"/>
              <a:buChar char="•"/>
            </a:pPr>
            <a:r>
              <a:rPr lang="en-IN" sz="1400" b="1" spc="-50" dirty="0">
                <a:solidFill>
                  <a:srgbClr val="FFFFFF"/>
                </a:solidFill>
                <a:latin typeface="ACADEMY ENGRAVED LET PLAIN:1.0" panose="02000000000000000000" pitchFamily="2" charset="0"/>
                <a:ea typeface="+mj-ea"/>
                <a:cs typeface="+mj-cs"/>
              </a:rPr>
              <a:t>AVERAGE_ACTIONS suggests investing in website features that encourage interaction, like live chat support or interactive product demos.</a:t>
            </a:r>
          </a:p>
          <a:p>
            <a:pPr>
              <a:lnSpc>
                <a:spcPct val="110000"/>
              </a:lnSpc>
              <a:buFont typeface="Arial" panose="020B0604020202020204" pitchFamily="34" charset="0"/>
              <a:buChar char="•"/>
            </a:pPr>
            <a:r>
              <a:rPr lang="en-IN" sz="1400" b="1" spc="-50" dirty="0">
                <a:solidFill>
                  <a:srgbClr val="FFFFFF"/>
                </a:solidFill>
                <a:latin typeface="ACADEMY ENGRAVED LET PLAIN:1.0" panose="02000000000000000000" pitchFamily="2" charset="0"/>
                <a:ea typeface="+mj-ea"/>
                <a:cs typeface="+mj-cs"/>
              </a:rPr>
              <a:t>For TONS_ONCART, simplifying the checkout process and offering tailored product recommendations could convert potential interest into sales.</a:t>
            </a:r>
          </a:p>
          <a:p>
            <a:pPr>
              <a:lnSpc>
                <a:spcPct val="110000"/>
              </a:lnSpc>
            </a:pPr>
            <a:r>
              <a:rPr lang="en-IN" sz="1400" b="1" spc="-50" dirty="0">
                <a:solidFill>
                  <a:srgbClr val="FFFFFF"/>
                </a:solidFill>
                <a:latin typeface="ACADEMY ENGRAVED LET PLAIN:1.0" panose="02000000000000000000" pitchFamily="2" charset="0"/>
                <a:ea typeface="+mj-ea"/>
                <a:cs typeface="+mj-cs"/>
              </a:rPr>
              <a:t>Contextual Consideration:</a:t>
            </a:r>
          </a:p>
          <a:p>
            <a:pPr>
              <a:lnSpc>
                <a:spcPct val="110000"/>
              </a:lnSpc>
              <a:buFont typeface="Arial" panose="020B0604020202020204" pitchFamily="34" charset="0"/>
              <a:buChar char="•"/>
            </a:pPr>
            <a:r>
              <a:rPr lang="en-IN" sz="1400" b="1" spc="-50" dirty="0">
                <a:solidFill>
                  <a:srgbClr val="FFFFFF"/>
                </a:solidFill>
                <a:latin typeface="ACADEMY ENGRAVED LET PLAIN:1.0" panose="02000000000000000000" pitchFamily="2" charset="0"/>
                <a:ea typeface="+mj-ea"/>
                <a:cs typeface="+mj-cs"/>
              </a:rPr>
              <a:t>These actions are grounded in the steel industry's shift towards digitalization, where enhanced customer experience is essential.</a:t>
            </a:r>
          </a:p>
          <a:p>
            <a:pPr>
              <a:lnSpc>
                <a:spcPct val="110000"/>
              </a:lnSpc>
              <a:buFont typeface="Arial" panose="020B0604020202020204" pitchFamily="34" charset="0"/>
              <a:buChar char="•"/>
            </a:pPr>
            <a:r>
              <a:rPr lang="en-IN" sz="1400" b="1" spc="-50" dirty="0">
                <a:solidFill>
                  <a:srgbClr val="FFFFFF"/>
                </a:solidFill>
                <a:latin typeface="ACADEMY ENGRAVED LET PLAIN:1.0" panose="02000000000000000000" pitchFamily="2" charset="0"/>
                <a:ea typeface="+mj-ea"/>
                <a:cs typeface="+mj-cs"/>
              </a:rPr>
              <a:t>Insights drawn from the dataset align with industry best practices of leveraging digital platforms for improved client engagement.</a:t>
            </a:r>
          </a:p>
          <a:p>
            <a:pPr marL="0" indent="0">
              <a:lnSpc>
                <a:spcPct val="110000"/>
              </a:lnSpc>
              <a:buNone/>
            </a:pPr>
            <a:endParaRPr lang="en-US" sz="1400" b="1" dirty="0">
              <a:solidFill>
                <a:srgbClr val="FFFFFF"/>
              </a:solidFill>
            </a:endParaRPr>
          </a:p>
        </p:txBody>
      </p:sp>
      <p:pic>
        <p:nvPicPr>
          <p:cNvPr id="6146" name="Picture 2" descr="Guide to Transform Data into Actionable Insights">
            <a:extLst>
              <a:ext uri="{FF2B5EF4-FFF2-40B4-BE49-F238E27FC236}">
                <a16:creationId xmlns:a16="http://schemas.microsoft.com/office/drawing/2014/main" id="{DF4DCAEE-DCB0-54B5-36E1-4B6D4114F9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51982" y="2471006"/>
            <a:ext cx="3294253" cy="189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5DD11-6937-4356-BA8C-BA4398E7568A}"/>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b="1" i="1" dirty="0">
                <a:solidFill>
                  <a:schemeClr val="tx1">
                    <a:lumMod val="85000"/>
                    <a:lumOff val="15000"/>
                  </a:schemeClr>
                </a:solidFill>
              </a:rPr>
              <a:t>Thank you</a:t>
            </a:r>
          </a:p>
        </p:txBody>
      </p:sp>
      <p:pic>
        <p:nvPicPr>
          <p:cNvPr id="7" name="Graphic 6" descr="Smiling Face with No Fill">
            <a:extLst>
              <a:ext uri="{FF2B5EF4-FFF2-40B4-BE49-F238E27FC236}">
                <a16:creationId xmlns:a16="http://schemas.microsoft.com/office/drawing/2014/main" id="{73B1AAC8-13C2-E64F-9500-001F4F855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6" name="Straight Connector 1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2834517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504</Words>
  <Application>Microsoft Macintosh PowerPoint</Application>
  <PresentationFormat>Widescreen</PresentationFormat>
  <Paragraphs>43</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ACADEMY ENGRAVED LET PLAIN:1.0</vt:lpstr>
      <vt:lpstr>Arial</vt:lpstr>
      <vt:lpstr>Arial Nova</vt:lpstr>
      <vt:lpstr>Arial Nova Light</vt:lpstr>
      <vt:lpstr>Calibri</vt:lpstr>
      <vt:lpstr>Söhne</vt:lpstr>
      <vt:lpstr>Wingdings</vt:lpstr>
      <vt:lpstr>RetrospectVTI</vt:lpstr>
      <vt:lpstr>  Predictive Modeling for Alpha Steel</vt:lpstr>
      <vt:lpstr>Project Introduction</vt:lpstr>
      <vt:lpstr>Company Context </vt:lpstr>
      <vt:lpstr>Dataset Overview </vt:lpstr>
      <vt:lpstr>Summary of the models</vt:lpstr>
      <vt:lpstr>Model Evaluation and Efficiency </vt:lpstr>
      <vt:lpstr>Variable Importance Ranking</vt:lpstr>
      <vt:lpstr>Actionable Insights from Variables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for Alpha Steel</dc:title>
  <dc:creator>Karthikeyan Tumma</dc:creator>
  <cp:lastModifiedBy>Karthikeyan Tumma</cp:lastModifiedBy>
  <cp:revision>5</cp:revision>
  <dcterms:created xsi:type="dcterms:W3CDTF">2024-03-09T16:22:59Z</dcterms:created>
  <dcterms:modified xsi:type="dcterms:W3CDTF">2024-03-10T00:55:11Z</dcterms:modified>
</cp:coreProperties>
</file>